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5" r:id="rId3"/>
    <p:sldId id="263" r:id="rId4"/>
    <p:sldId id="267" r:id="rId5"/>
    <p:sldId id="266" r:id="rId6"/>
    <p:sldId id="268" r:id="rId7"/>
    <p:sldId id="269" r:id="rId8"/>
    <p:sldId id="271" r:id="rId9"/>
    <p:sldId id="270" r:id="rId10"/>
    <p:sldId id="275" r:id="rId11"/>
    <p:sldId id="273" r:id="rId12"/>
    <p:sldId id="277" r:id="rId13"/>
    <p:sldId id="274" r:id="rId14"/>
    <p:sldId id="257" r:id="rId15"/>
    <p:sldId id="258" r:id="rId16"/>
    <p:sldId id="259" r:id="rId17"/>
    <p:sldId id="272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8E0176-6B32-47E2-81B5-71731A8FA63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792BFA-8209-42CB-A48D-18CFDE66F1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E0176-6B32-47E2-81B5-71731A8FA63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92BFA-8209-42CB-A48D-18CFDE66F1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E0176-6B32-47E2-81B5-71731A8FA63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92BFA-8209-42CB-A48D-18CFDE66F1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E0176-6B32-47E2-81B5-71731A8FA63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92BFA-8209-42CB-A48D-18CFDE66F1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E0176-6B32-47E2-81B5-71731A8FA63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92BFA-8209-42CB-A48D-18CFDE66F1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E0176-6B32-47E2-81B5-71731A8FA63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92BFA-8209-42CB-A48D-18CFDE66F1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E0176-6B32-47E2-81B5-71731A8FA63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92BFA-8209-42CB-A48D-18CFDE66F1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E0176-6B32-47E2-81B5-71731A8FA63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92BFA-8209-42CB-A48D-18CFDE66F1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E0176-6B32-47E2-81B5-71731A8FA63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92BFA-8209-42CB-A48D-18CFDE66F1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68E0176-6B32-47E2-81B5-71731A8FA63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792BFA-8209-42CB-A48D-18CFDE66F1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8E0176-6B32-47E2-81B5-71731A8FA63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792BFA-8209-42CB-A48D-18CFDE66F1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68E0176-6B32-47E2-81B5-71731A8FA63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792BFA-8209-42CB-A48D-18CFDE66F1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Профилактика суицидального поведения детей и подростков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Педагог – психолог</a:t>
            </a:r>
          </a:p>
          <a:p>
            <a:r>
              <a:rPr lang="ru-RU" sz="1400" dirty="0" smtClean="0"/>
              <a:t>МБОУ «СОШ № 14»</a:t>
            </a:r>
          </a:p>
          <a:p>
            <a:r>
              <a:rPr lang="ru-RU" sz="1400" dirty="0" err="1" smtClean="0"/>
              <a:t>Ситдикова</a:t>
            </a:r>
            <a:r>
              <a:rPr lang="ru-RU" sz="1400" dirty="0" smtClean="0"/>
              <a:t> Ж. В.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00034" y="0"/>
            <a:ext cx="8429684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Произносить только позитивно-конструктивные фразы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ЕСЛИ ВЫ СЛЫШИТЕ: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535A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«Ненавижу школу, класс и т.п.»,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СПРОСИТЕ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535A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: «Что происходит У НАС в классе ( в школе), из-за чего ты себя так чувствуешь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?...» НЕ ГОВОРИТЕ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535A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: «Когда я был в твоем возрасте... да ты просто лентяй!»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ЕСЛИ ВЫ СЛЫШИТЕ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535A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: «Все кажется таким безнадежным...»,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СКАЖИТЕ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535A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 «Иногда все мы чувствуем себя подавленными. Давай подумаем, какие у нас проблемы и какую из них надо решить в первую очередь».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НЕ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535A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ГОВОРИТЕ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535A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: «Подумай лучше о тех, кому еще хуже, чем тебе».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ЕСЛИ ВЫ СЛЫШИТЕ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535A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: «Всем было бы лучше без меня!...»,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СКАЖИТЕ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535A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 «Ты очень много значишь для нас и меня беспокоит твое настроение. Скажи мне, что происходит».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НЕ ГОВОРИТЕ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535A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: «Не говори глупостей. Давай поговорим о чем-нибудь другом».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ЕСЛИ ВЫ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СЛЫШИТЕ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535A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: «Вы не понимаете меня!...»,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СКАЖИТЕ: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535A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«Расскажи мне, как ты себя чувствуешь. Я действительно хочу это знать».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НЕ ГОВОРИТЕ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535A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: «Кто же может понять молодежь в наши дни?»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ЕСЛИ ВЫ СЛЫШ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535A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ИТЕ: «Я совершил ужасный поступок...»,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СКАЖИТЕ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535A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 «Давай сядем и поговорим об этом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». НЕ ГОВОРИТЕ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0535A"/>
                </a:solidFill>
                <a:effectLst/>
                <a:latin typeface="Cambria" pitchFamily="18" charset="0"/>
                <a:ea typeface="Times New Roman" pitchFamily="18" charset="0"/>
                <a:cs typeface="Calibri" pitchFamily="34" charset="0"/>
              </a:rPr>
              <a:t>: «Что посеешь, то и пожнешь».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642910" y="714356"/>
            <a:ext cx="7586690" cy="5929354"/>
          </a:xfrm>
        </p:spPr>
        <p:txBody>
          <a:bodyPr>
            <a:noAutofit/>
          </a:bodyPr>
          <a:lstStyle/>
          <a:p>
            <a:pPr algn="just"/>
            <a:r>
              <a:rPr lang="ru-RU" sz="1800" dirty="0" err="1" smtClean="0">
                <a:solidFill>
                  <a:schemeClr val="accent2">
                    <a:lumMod val="50000"/>
                  </a:schemeClr>
                </a:solidFill>
              </a:rPr>
              <a:t>Антисуицидальные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факторы личности </a:t>
            </a:r>
            <a:r>
              <a:rPr lang="ru-RU" sz="1800" dirty="0" smtClean="0"/>
              <a:t>- это сформированные положительные жизненные установки, жизненная позиция, комплекс личностных факторов и психологические особенности человека, а  также душевные переживания, препятствующие осуществлению  суицидальных намерений. К ним относятся:</a:t>
            </a:r>
          </a:p>
          <a:p>
            <a:pPr lvl="0" algn="just" fontAlgn="base"/>
            <a:r>
              <a:rPr lang="ru-RU" sz="1800" dirty="0" smtClean="0"/>
              <a:t>эмоциональная привязанность к значимым родным и близким;</a:t>
            </a:r>
          </a:p>
          <a:p>
            <a:pPr lvl="0" fontAlgn="base"/>
            <a:r>
              <a:rPr lang="ru-RU" sz="1800" dirty="0" smtClean="0"/>
              <a:t>выраженное чувство долга, обязательность;</a:t>
            </a:r>
          </a:p>
          <a:p>
            <a:pPr lvl="0" fontAlgn="base"/>
            <a:r>
              <a:rPr lang="ru-RU" sz="1800" dirty="0" smtClean="0"/>
              <a:t>концентрация внимания на состоянии собственного здоровья, боязнь причинения себе физического ущерба;</a:t>
            </a:r>
          </a:p>
          <a:p>
            <a:pPr lvl="0" fontAlgn="base"/>
            <a:r>
              <a:rPr lang="ru-RU" sz="1800" dirty="0" smtClean="0"/>
              <a:t>убеждения о неиспользованных жизненных возможностях;</a:t>
            </a:r>
          </a:p>
          <a:p>
            <a:pPr lvl="0" fontAlgn="base"/>
            <a:r>
              <a:rPr lang="ru-RU" sz="1800" dirty="0" smtClean="0"/>
              <a:t>проявление интереса к жизни;</a:t>
            </a:r>
          </a:p>
          <a:p>
            <a:pPr lvl="0" fontAlgn="base"/>
            <a:r>
              <a:rPr lang="ru-RU" sz="1800" dirty="0" smtClean="0"/>
              <a:t>уровень религиозности и боязнь греха самоубийства;</a:t>
            </a:r>
          </a:p>
          <a:p>
            <a:pPr lvl="0" fontAlgn="base"/>
            <a:r>
              <a:rPr lang="ru-RU" sz="1800" dirty="0" smtClean="0"/>
              <a:t>планирование своего ближайшего будущего и перспектив жизни;</a:t>
            </a:r>
          </a:p>
          <a:p>
            <a:pPr lvl="0" fontAlgn="base"/>
            <a:r>
              <a:rPr lang="ru-RU" sz="1800" dirty="0" smtClean="0"/>
              <a:t>негативная проекция своего внешнего вида после самоубийства.</a:t>
            </a:r>
          </a:p>
          <a:p>
            <a:pPr>
              <a:buNone/>
            </a:pPr>
            <a:endParaRPr lang="ru-RU" sz="1800" dirty="0" smtClean="0"/>
          </a:p>
          <a:p>
            <a:r>
              <a:rPr lang="ru-RU" sz="1800" dirty="0" smtClean="0"/>
              <a:t> 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480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500042"/>
            <a:ext cx="78581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Работа с семьей - важнейшая составная часть</a:t>
            </a:r>
          </a:p>
          <a:p>
            <a:r>
              <a:rPr lang="ru-RU" sz="2400" b="1" dirty="0" smtClean="0"/>
              <a:t>профилактики суицида. </a:t>
            </a:r>
            <a:endParaRPr lang="en-US" sz="2400" b="1" dirty="0" smtClean="0"/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Направления работы с родителями по профилактике суицида:</a:t>
            </a:r>
            <a:endParaRPr lang="en-US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400" dirty="0" smtClean="0"/>
              <a:t>· Систематическое разностороннее педагогическое просвещение родителей,</a:t>
            </a:r>
          </a:p>
          <a:p>
            <a:r>
              <a:rPr lang="ru-RU" sz="2400" dirty="0" smtClean="0"/>
              <a:t>т.е. ознакомление их как с основами теоретических знаний, так и с практикой работы</a:t>
            </a:r>
          </a:p>
          <a:p>
            <a:r>
              <a:rPr lang="ru-RU" sz="2400" dirty="0" smtClean="0"/>
              <a:t>с учащимися.</a:t>
            </a:r>
          </a:p>
          <a:p>
            <a:r>
              <a:rPr lang="ru-RU" sz="2400" dirty="0" smtClean="0"/>
              <a:t>· Привлечение родителей к активному участию в учебно-воспитательном</a:t>
            </a:r>
          </a:p>
          <a:p>
            <a:r>
              <a:rPr lang="ru-RU" sz="2400" dirty="0" smtClean="0"/>
              <a:t>процессе.</a:t>
            </a:r>
          </a:p>
          <a:p>
            <a:r>
              <a:rPr lang="ru-RU" sz="2400" dirty="0" smtClean="0"/>
              <a:t>· Формирование у родителей потребности в самообразовании.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71472" y="500042"/>
            <a:ext cx="8215370" cy="526297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Сензитивным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периодом </a:t>
            </a:r>
            <a:r>
              <a:rPr lang="ru-RU" sz="2400" dirty="0" smtClean="0"/>
              <a:t>называется возрастной период в жизни человека, характеризующийся особой чувствительностью к определенным воздействиям.</a:t>
            </a: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/>
              <a:t>Каждому </a:t>
            </a:r>
            <a:r>
              <a:rPr lang="ru-RU" sz="2400" dirty="0" err="1" smtClean="0"/>
              <a:t>сензитивному</a:t>
            </a:r>
            <a:r>
              <a:rPr lang="ru-RU" sz="2400" dirty="0" smtClean="0"/>
              <a:t> периоду соответствуют определенные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психические новообразования </a:t>
            </a:r>
            <a:r>
              <a:rPr lang="ru-RU" sz="2400" dirty="0" smtClean="0"/>
              <a:t>– те функции и свойства, которых раньше не было. Появление новообразований – это качественный скачок в психическом развитии.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  <a:ea typeface="MS Mincho" pitchFamily="49" charset="-128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92922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Психологические новообразования – </a:t>
            </a:r>
            <a:r>
              <a:rPr lang="ru-RU" dirty="0" smtClean="0"/>
              <a:t>становление самооценки, появляется интерес к смерти (совершаются рискованные поступки)</a:t>
            </a:r>
          </a:p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Задача</a:t>
            </a:r>
            <a:r>
              <a:rPr lang="ru-RU" dirty="0" smtClean="0"/>
              <a:t> – учиться дружить (избирательность), ощущать свою принадлежность к коллективу.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Детско-родительские мероприятия</a:t>
            </a:r>
          </a:p>
          <a:p>
            <a:pPr algn="just"/>
            <a:r>
              <a:rPr lang="ru-RU" dirty="0" smtClean="0"/>
              <a:t>Формирование рефлексивной самооценки</a:t>
            </a:r>
          </a:p>
          <a:p>
            <a:pPr algn="just"/>
            <a:r>
              <a:rPr lang="ru-RU" dirty="0" smtClean="0"/>
              <a:t>Практикумы творческого самовыражения (внеурочная деятельность).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Начальная школа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Психологические новообразования - </a:t>
            </a:r>
            <a:r>
              <a:rPr lang="ru-RU" dirty="0" smtClean="0"/>
              <a:t>резкое падение самооценки, повышение агрессивности, тревожности, ранимости, неадекватности реагирования в общении</a:t>
            </a:r>
          </a:p>
          <a:p>
            <a:pPr>
              <a:buNone/>
            </a:pPr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Задача –</a:t>
            </a:r>
            <a:r>
              <a:rPr lang="ru-RU" dirty="0" smtClean="0"/>
              <a:t> личностное самоопределение (Я – личность).</a:t>
            </a:r>
          </a:p>
          <a:p>
            <a:pPr>
              <a:buNone/>
            </a:pPr>
            <a:endParaRPr lang="ru-RU" dirty="0" smtClean="0"/>
          </a:p>
          <a:p>
            <a:pPr algn="just"/>
            <a:r>
              <a:rPr lang="ru-RU" dirty="0" smtClean="0"/>
              <a:t>Коллективная творческая деятельность</a:t>
            </a:r>
          </a:p>
          <a:p>
            <a:pPr algn="just"/>
            <a:r>
              <a:rPr lang="ru-RU" dirty="0" smtClean="0"/>
              <a:t>Продуктивность жизни (личные достижения, ситуации успеха)</a:t>
            </a:r>
          </a:p>
          <a:p>
            <a:pPr algn="just"/>
            <a:r>
              <a:rPr lang="ru-RU" dirty="0" smtClean="0"/>
              <a:t>Просмотр и обсуждение фильмов</a:t>
            </a:r>
          </a:p>
          <a:p>
            <a:pPr algn="just"/>
            <a:r>
              <a:rPr lang="ru-RU" dirty="0" smtClean="0"/>
              <a:t>Школьные предметы: литература и история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Подростки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Психологические новообразования - </a:t>
            </a:r>
            <a:r>
              <a:rPr lang="ru-RU" dirty="0" smtClean="0"/>
              <a:t>активизация сферы профессиональных интересов; рост потребностей в психологических знаниях о себе; поиск целей и смысла жизни; просыпается конфликт «отцов и детей»</a:t>
            </a:r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Задача</a:t>
            </a:r>
            <a:r>
              <a:rPr lang="ru-RU" dirty="0" smtClean="0"/>
              <a:t> – Я – индивидуальность.</a:t>
            </a:r>
          </a:p>
          <a:p>
            <a:endParaRPr lang="ru-RU" dirty="0" smtClean="0"/>
          </a:p>
          <a:p>
            <a:r>
              <a:rPr lang="ru-RU" dirty="0" smtClean="0"/>
              <a:t>Профессиональная </a:t>
            </a:r>
            <a:r>
              <a:rPr lang="ru-RU" dirty="0" err="1" smtClean="0"/>
              <a:t>многовариативность</a:t>
            </a:r>
            <a:endParaRPr lang="ru-RU" dirty="0" smtClean="0"/>
          </a:p>
          <a:p>
            <a:r>
              <a:rPr lang="ru-RU" dirty="0" smtClean="0"/>
              <a:t>Личностная уникальность</a:t>
            </a:r>
          </a:p>
          <a:p>
            <a:r>
              <a:rPr lang="ru-RU" dirty="0" err="1" smtClean="0"/>
              <a:t>Антистрессовый</a:t>
            </a:r>
            <a:r>
              <a:rPr lang="ru-RU" dirty="0" smtClean="0"/>
              <a:t> стиль жизни ( Жизнь как проблема, проблема как задача.)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Юношеский возраст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Профилактика суицида в детской среде. Сборник методических рекомендаций.- Биробиджан: </a:t>
            </a:r>
            <a:r>
              <a:rPr lang="ru-RU" dirty="0" err="1" smtClean="0"/>
              <a:t>ОблИПКПР</a:t>
            </a:r>
            <a:r>
              <a:rPr lang="ru-RU" dirty="0" smtClean="0"/>
              <a:t>, 2012. - 52 с.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Методические разработки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ольшинство самоубийц, как правило, хотели вовсе не умереть – а только достучаться до кого-то, обратить внимание на свои проблемы, позвать на помощь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500063"/>
            <a:ext cx="8429625" cy="5357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уицид – умышленное самоповреждение со смертельным исходом (лишение себя жизни) Суицидальное поведение – это проявление суицидальной активности – мыс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8215312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Типы суицидального поведения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Демонстративное суицидальное поведение</a:t>
            </a:r>
          </a:p>
          <a:p>
            <a:endParaRPr lang="ru-RU" sz="2800" dirty="0" smtClean="0"/>
          </a:p>
          <a:p>
            <a:r>
              <a:rPr lang="ru-RU" sz="2800" dirty="0" smtClean="0"/>
              <a:t>Аффективное суицидальное поведение</a:t>
            </a:r>
          </a:p>
          <a:p>
            <a:endParaRPr lang="ru-RU" sz="2800" dirty="0" smtClean="0"/>
          </a:p>
          <a:p>
            <a:r>
              <a:rPr lang="ru-RU" sz="2800" dirty="0" smtClean="0"/>
              <a:t>Истинное суицидальное поведение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инамика развития суицидального поведения. Первая стадия – формирование суицидальных мыслей. Вторая стадия – суицидальные замыслы. Третья стадия – су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001056" cy="5786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Причины суицида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Несформированное понимание смерти</a:t>
            </a:r>
          </a:p>
          <a:p>
            <a:r>
              <a:rPr lang="ru-RU" dirty="0" smtClean="0"/>
              <a:t>Ранняя половая жизнь, приводящая к ранним разочарованиям</a:t>
            </a:r>
          </a:p>
          <a:p>
            <a:pPr lvl="0"/>
            <a:r>
              <a:rPr lang="ru-RU" dirty="0" smtClean="0"/>
              <a:t>Дисгармония в семье </a:t>
            </a:r>
          </a:p>
          <a:p>
            <a:pPr lvl="0"/>
            <a:r>
              <a:rPr lang="ru-RU" dirty="0" err="1" smtClean="0"/>
              <a:t>Саморазрушаемое</a:t>
            </a:r>
            <a:r>
              <a:rPr lang="ru-RU" dirty="0" smtClean="0"/>
              <a:t> поведение (алкоголизм, наркомания, криминализация общества) </a:t>
            </a:r>
          </a:p>
          <a:p>
            <a:r>
              <a:rPr lang="ru-RU" dirty="0" smtClean="0"/>
              <a:t>Нарушенные  </a:t>
            </a:r>
            <a:r>
              <a:rPr lang="ru-RU" dirty="0" err="1" smtClean="0"/>
              <a:t>внутришкольные</a:t>
            </a:r>
            <a:r>
              <a:rPr lang="ru-RU" dirty="0" smtClean="0"/>
              <a:t> или внутригрупповые взаимоотношения</a:t>
            </a:r>
          </a:p>
          <a:p>
            <a:r>
              <a:rPr lang="ru-RU" dirty="0" smtClean="0"/>
              <a:t>Депрессия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77500" lnSpcReduction="20000"/>
          </a:bodyPr>
          <a:lstStyle/>
          <a:p>
            <a:pPr lvl="0" fontAlgn="base"/>
            <a:r>
              <a:rPr lang="ru-RU" dirty="0" smtClean="0"/>
              <a:t>с нарушением межличностных отношений, “одиночки”;</a:t>
            </a:r>
          </a:p>
          <a:p>
            <a:pPr lvl="0" fontAlgn="base"/>
            <a:r>
              <a:rPr lang="ru-RU" dirty="0" smtClean="0"/>
              <a:t>злоупотребляющие алкоголем или наркотиками, отличающиеся </a:t>
            </a:r>
            <a:r>
              <a:rPr lang="ru-RU" dirty="0" err="1" smtClean="0"/>
              <a:t>девиантным</a:t>
            </a:r>
            <a:r>
              <a:rPr lang="ru-RU" dirty="0" smtClean="0"/>
              <a:t> или криминальным поведением, включающим физическое насилие; </a:t>
            </a:r>
          </a:p>
          <a:p>
            <a:pPr lvl="0" fontAlgn="base"/>
            <a:r>
              <a:rPr lang="ru-RU" dirty="0" smtClean="0"/>
              <a:t>с затяжным депрессивным состоянием;</a:t>
            </a:r>
          </a:p>
          <a:p>
            <a:pPr lvl="0" fontAlgn="base"/>
            <a:r>
              <a:rPr lang="ru-RU" dirty="0" err="1" smtClean="0"/>
              <a:t>сверхкритичные</a:t>
            </a:r>
            <a:r>
              <a:rPr lang="ru-RU" dirty="0" smtClean="0"/>
              <a:t> к себе подростки;</a:t>
            </a:r>
          </a:p>
          <a:p>
            <a:pPr lvl="0" fontAlgn="base"/>
            <a:r>
              <a:rPr lang="ru-RU" dirty="0" smtClean="0"/>
              <a:t>страдающие от недавно испытанных унижений или трагических утрат,  от хронических или смертельных болезней;</a:t>
            </a:r>
          </a:p>
          <a:p>
            <a:pPr lvl="0" fontAlgn="base"/>
            <a:r>
              <a:rPr lang="ru-RU" dirty="0" err="1" smtClean="0"/>
              <a:t>фрустрированные</a:t>
            </a:r>
            <a:r>
              <a:rPr lang="ru-RU" dirty="0" smtClean="0"/>
              <a:t> несоответствием между ожидавшимися успехами в жизни и реальными достижениями;</a:t>
            </a:r>
          </a:p>
          <a:p>
            <a:pPr lvl="0" fontAlgn="base"/>
            <a:r>
              <a:rPr lang="ru-RU" dirty="0" smtClean="0"/>
              <a:t>страдающие от болезней или покинутые окружением подростки; </a:t>
            </a:r>
          </a:p>
          <a:p>
            <a:pPr lvl="0" fontAlgn="base"/>
            <a:r>
              <a:rPr lang="ru-RU" dirty="0" smtClean="0"/>
              <a:t>из социально-неблагополучных семей - уход из семьи или развод родителей;</a:t>
            </a:r>
          </a:p>
          <a:p>
            <a:pPr lvl="0" fontAlgn="base"/>
            <a:r>
              <a:rPr lang="ru-RU" dirty="0" smtClean="0"/>
              <a:t>из семей, в которых были случаи суицидов.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К группе риска относятся подростки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3200" dirty="0" smtClean="0"/>
              <a:t>За любое суицидальное поведение ребёнка в ответе взрослые!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Профилактика суицидов</a:t>
            </a:r>
            <a:endParaRPr lang="ru-RU" dirty="0"/>
          </a:p>
        </p:txBody>
      </p:sp>
      <p:pic>
        <p:nvPicPr>
          <p:cNvPr id="1026" name="Picture 2" descr="http://g.diena.lt/03/49/02227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643182"/>
            <a:ext cx="5559433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Разговор в спокойном месте, исключить возможность прерывания беседы</a:t>
            </a:r>
          </a:p>
          <a:p>
            <a:r>
              <a:rPr lang="ru-RU" dirty="0" smtClean="0"/>
              <a:t>Сесть так, чтобы ребенок Вас видел (желательно по диагонали)</a:t>
            </a:r>
          </a:p>
          <a:p>
            <a:r>
              <a:rPr lang="ru-RU" dirty="0" smtClean="0"/>
              <a:t>АКТИВНОЕ СЛУШАНИЕ</a:t>
            </a:r>
          </a:p>
          <a:p>
            <a:r>
              <a:rPr lang="ru-RU" dirty="0" smtClean="0"/>
              <a:t>Дать возможность говорить, не перебивая и не осуждая </a:t>
            </a:r>
          </a:p>
          <a:p>
            <a:r>
              <a:rPr lang="ru-RU" dirty="0" smtClean="0"/>
              <a:t>Не спорьте и не утешайте</a:t>
            </a:r>
          </a:p>
          <a:p>
            <a:r>
              <a:rPr lang="ru-RU" dirty="0" smtClean="0"/>
              <a:t>По возможности пересказать услышанное, используя фразу «Я тебя правильно поняла, ты…»</a:t>
            </a:r>
          </a:p>
          <a:p>
            <a:r>
              <a:rPr lang="ru-RU" dirty="0" smtClean="0"/>
              <a:t>Говорите только позитивно - конструктивные фразы</a:t>
            </a:r>
          </a:p>
          <a:p>
            <a:r>
              <a:rPr lang="ru-RU" dirty="0" smtClean="0"/>
              <a:t>Оцените степень риска самоубийства</a:t>
            </a:r>
          </a:p>
          <a:p>
            <a:r>
              <a:rPr lang="ru-RU" dirty="0" smtClean="0"/>
              <a:t>Не оставляйте человека одного в ситуации высокого суицидального риска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Помощь ребенку при высказывании суицидальных намерений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516</TotalTime>
  <Words>832</Words>
  <Application>Microsoft Office PowerPoint</Application>
  <PresentationFormat>Экран (4:3)</PresentationFormat>
  <Paragraphs>94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Профилактика суицидального поведения детей и подростков</vt:lpstr>
      <vt:lpstr>Слайд 2</vt:lpstr>
      <vt:lpstr>Слайд 3</vt:lpstr>
      <vt:lpstr>Типы суицидального поведения</vt:lpstr>
      <vt:lpstr>Слайд 5</vt:lpstr>
      <vt:lpstr>Причины суицида</vt:lpstr>
      <vt:lpstr>К группе риска относятся подростки</vt:lpstr>
      <vt:lpstr>Профилактика суицидов</vt:lpstr>
      <vt:lpstr>Помощь ребенку при высказывании суицидальных намерений </vt:lpstr>
      <vt:lpstr>Слайд 10</vt:lpstr>
      <vt:lpstr>Слайд 11</vt:lpstr>
      <vt:lpstr>Слайд 12</vt:lpstr>
      <vt:lpstr>Слайд 13</vt:lpstr>
      <vt:lpstr>Начальная школа</vt:lpstr>
      <vt:lpstr>Подростки </vt:lpstr>
      <vt:lpstr>Юношеский возраст</vt:lpstr>
      <vt:lpstr>Методические разработки</vt:lpstr>
      <vt:lpstr>       Спасибо за внимание!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суицидального поведения детей и подростков</dc:title>
  <dc:creator>User</dc:creator>
  <cp:lastModifiedBy>Жанна</cp:lastModifiedBy>
  <cp:revision>50</cp:revision>
  <dcterms:created xsi:type="dcterms:W3CDTF">2015-10-30T03:11:17Z</dcterms:created>
  <dcterms:modified xsi:type="dcterms:W3CDTF">2024-03-19T07:03:07Z</dcterms:modified>
</cp:coreProperties>
</file>